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6"/>
  </p:notesMasterIdLst>
  <p:sldIdLst>
    <p:sldId id="256" r:id="rId2"/>
    <p:sldId id="257" r:id="rId3"/>
    <p:sldId id="269" r:id="rId4"/>
    <p:sldId id="270" r:id="rId5"/>
    <p:sldId id="262" r:id="rId6"/>
    <p:sldId id="263" r:id="rId7"/>
    <p:sldId id="260" r:id="rId8"/>
    <p:sldId id="267" r:id="rId9"/>
    <p:sldId id="268" r:id="rId10"/>
    <p:sldId id="264" r:id="rId11"/>
    <p:sldId id="271" r:id="rId12"/>
    <p:sldId id="265" r:id="rId13"/>
    <p:sldId id="273" r:id="rId14"/>
    <p:sldId id="272" r:id="rId15"/>
    <p:sldId id="274" r:id="rId16"/>
    <p:sldId id="275" r:id="rId17"/>
    <p:sldId id="277" r:id="rId18"/>
    <p:sldId id="279" r:id="rId19"/>
    <p:sldId id="281" r:id="rId20"/>
    <p:sldId id="286" r:id="rId21"/>
    <p:sldId id="282" r:id="rId22"/>
    <p:sldId id="280" r:id="rId23"/>
    <p:sldId id="283" r:id="rId24"/>
    <p:sldId id="284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204E1E-967B-4071-ABA3-96053A1D4839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6500D-3EC2-4F3E-9433-BE640CCD6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678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05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45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848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384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2152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711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26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4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556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745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265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88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17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924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49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9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5EC9A-A388-43FC-9D59-CC1BE424C455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E15AAEB-1075-4560-9033-56BCF8F0A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01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icdlib.nspu.ru/catalog/details/icdlib/644850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Лекция 3. Фольклор </a:t>
            </a:r>
            <a:r>
              <a:rPr lang="ru-RU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в детской литературе</a:t>
            </a:r>
            <a:endParaRPr lang="ru-RU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sz="2400" dirty="0" smtClean="0">
                <a:latin typeface="Georgia" panose="02040502050405020303" pitchFamily="18" charset="0"/>
              </a:rPr>
              <a:t>Методический материал к занятию</a:t>
            </a:r>
            <a:endParaRPr lang="ru-RU" sz="2400" dirty="0">
              <a:latin typeface="Georgia" panose="02040502050405020303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33" y="196984"/>
            <a:ext cx="2995684" cy="299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3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2220" y="217490"/>
            <a:ext cx="9323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«Поэзия пестования» «материнская поэзия»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881158" y="1643050"/>
            <a:ext cx="8197512" cy="4484795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Колыбельные песни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(«баять, говорить, шептать, заговаривать») – произведения УНТ, песни, помогающие укачать, усыпить ребёнка.</a:t>
            </a: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Пестушки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(«пестовать» – «</a:t>
            </a:r>
            <a:r>
              <a:rPr lang="ru-RU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няньчить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растить, ходить за кем-либо, носить на руках, воспитывать») – короткие стихотворные приговоры, которыми </a:t>
            </a:r>
            <a:r>
              <a:rPr lang="ru-RU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сопровождаютдвижения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младенца в первые </a:t>
            </a:r>
            <a:r>
              <a:rPr lang="ru-RU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мясяцы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жизни.</a:t>
            </a: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Потешки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песни, сопровождающие игры ребёнка с пальцами, ручками, ножками.</a:t>
            </a:r>
          </a:p>
          <a:p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Прибаутки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песенки, напоминающие маленькие сказочки в стихах.</a:t>
            </a:r>
          </a:p>
        </p:txBody>
      </p:sp>
    </p:spTree>
    <p:extLst>
      <p:ext uri="{BB962C8B-B14F-4D97-AF65-F5344CB8AC3E}">
        <p14:creationId xmlns:p14="http://schemas.microsoft.com/office/powerpoint/2010/main" val="279546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364" y="2577062"/>
            <a:ext cx="2907123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Фольклор в </a:t>
            </a:r>
            <a:b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</a:br>
            <a: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детском </a:t>
            </a:r>
            <a:b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</a:br>
            <a: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чтении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250" y="3382840"/>
            <a:ext cx="3835020" cy="2335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165" y="552583"/>
            <a:ext cx="4181191" cy="2383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236" y="4037933"/>
            <a:ext cx="3661215" cy="2335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487" y="1121983"/>
            <a:ext cx="3519259" cy="2260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346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3553" y="402161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Игровой детский фольклор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263941" y="1285836"/>
            <a:ext cx="9090996" cy="5060373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Игровые припевы, приговоры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рифмованные стишки, содержащие условия игры, начинающие игру или связывающие части игрового действия.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Жеребьёвая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сговорка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рифмованное обращение к «маткам», с целью разделения на команды.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Считалка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рифмованный стишок, состоящий из придуманных слов с подчёркнуто строгим соблюдением ритма.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Дразнилка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рифмованное прибавление к имени.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Поддёвка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– малый фольклорный жанр юмористического содержания, основанного на игре слов.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Небылицы перевёртыши, нелепицы.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Это разновидности </a:t>
            </a:r>
            <a:r>
              <a:rPr lang="ru-RU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прибауточного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жанра.</a:t>
            </a:r>
          </a:p>
        </p:txBody>
      </p:sp>
    </p:spTree>
    <p:extLst>
      <p:ext uri="{BB962C8B-B14F-4D97-AF65-F5344CB8AC3E}">
        <p14:creationId xmlns:p14="http://schemas.microsoft.com/office/powerpoint/2010/main" val="124193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1158" y="285729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Календарный детский фольклор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150400" y="1643050"/>
            <a:ext cx="8197512" cy="4857784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ru-RU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Заклички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(«закликать» «звать, просить, обращаться») – обращение к солнцу, радуге, дождю, слова, которые выкрикиваются </a:t>
            </a:r>
            <a:r>
              <a:rPr lang="ru-RU" sz="28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хором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нараспев.</a:t>
            </a:r>
          </a:p>
          <a:p>
            <a:pPr>
              <a:buFont typeface="Wingdings" pitchFamily="2" charset="2"/>
              <a:buChar char="ü"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Приговорки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обращения к живым существам (к мыши, улитке, жучкам), произносимые каждым ребёнком </a:t>
            </a:r>
            <a:r>
              <a:rPr lang="ru-RU" sz="28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поодиночке.</a:t>
            </a:r>
          </a:p>
        </p:txBody>
      </p:sp>
    </p:spTree>
    <p:extLst>
      <p:ext uri="{BB962C8B-B14F-4D97-AF65-F5344CB8AC3E}">
        <p14:creationId xmlns:p14="http://schemas.microsoft.com/office/powerpoint/2010/main" val="413906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9720" y="142853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Дидактический фольклор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320119" y="1177954"/>
            <a:ext cx="9184944" cy="4936243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Скороговорка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быстрое повторение труднопроизносимых слов и фраз.</a:t>
            </a:r>
          </a:p>
          <a:p>
            <a:pPr>
              <a:buFont typeface="Wingdings" pitchFamily="2" charset="2"/>
              <a:buChar char="ü"/>
            </a:pP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Пословица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меткое народное изречение, состоящее обычно из двух частей. Вторая часть поясняет первую. </a:t>
            </a:r>
          </a:p>
          <a:p>
            <a:pPr>
              <a:buFont typeface="Wingdings" pitchFamily="2" charset="2"/>
              <a:buChar char="ü"/>
            </a:pP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Поговорка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меткое изречение, лишенное поучительного смысла.</a:t>
            </a:r>
          </a:p>
          <a:p>
            <a:pPr>
              <a:buFont typeface="Wingdings" pitchFamily="2" charset="2"/>
              <a:buChar char="ü"/>
            </a:pP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Загадка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жанр фольклора, в котором указывается на отличительные признаки и свойства, присущие только загадываемому предмету.</a:t>
            </a:r>
          </a:p>
        </p:txBody>
      </p:sp>
    </p:spTree>
    <p:extLst>
      <p:ext uri="{BB962C8B-B14F-4D97-AF65-F5344CB8AC3E}">
        <p14:creationId xmlns:p14="http://schemas.microsoft.com/office/powerpoint/2010/main" val="255500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chemeClr val="accent1"/>
                </a:solidFill>
              </a:rPr>
              <a:t>Художественное своеобразие загадок: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  <a:buFontTx/>
              <a:buAutoNum type="arabicParenR"/>
            </a:pPr>
            <a:r>
              <a:rPr lang="ru-RU" altLang="ru-RU" sz="3200" i="1" dirty="0">
                <a:latin typeface="Georgia" panose="02040502050405020303" pitchFamily="18" charset="0"/>
              </a:rPr>
              <a:t>олицетворение</a:t>
            </a:r>
            <a:r>
              <a:rPr lang="ru-RU" altLang="ru-RU" sz="3200" dirty="0">
                <a:latin typeface="Georgia" panose="02040502050405020303" pitchFamily="18" charset="0"/>
              </a:rPr>
              <a:t>  - наделение неодушевленных предметов качествами живых существ 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ru-RU" altLang="ru-RU" sz="3200" dirty="0">
                <a:latin typeface="Georgia" panose="02040502050405020303" pitchFamily="18" charset="0"/>
              </a:rPr>
              <a:t>2) разные формы сравнения: </a:t>
            </a:r>
            <a:r>
              <a:rPr lang="ru-RU" altLang="ru-RU" sz="3200" u="sng" dirty="0">
                <a:latin typeface="Georgia" panose="02040502050405020303" pitchFamily="18" charset="0"/>
              </a:rPr>
              <a:t>прямое, косвенное, отрицательное</a:t>
            </a:r>
            <a:endParaRPr lang="ru-RU" altLang="ru-RU" sz="3200" i="1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ru-RU" altLang="ru-RU" sz="3200" i="1" dirty="0">
                <a:latin typeface="Georgia" panose="02040502050405020303" pitchFamily="18" charset="0"/>
              </a:rPr>
              <a:t>Сравнение</a:t>
            </a:r>
            <a:r>
              <a:rPr lang="ru-RU" altLang="ru-RU" sz="3200" dirty="0">
                <a:latin typeface="Georgia" panose="02040502050405020303" pitchFamily="18" charset="0"/>
              </a:rPr>
              <a:t> – форма поэтической речи, основанная на сопоставлении одного явления или предмета с другим</a:t>
            </a:r>
          </a:p>
        </p:txBody>
      </p:sp>
    </p:spTree>
    <p:extLst>
      <p:ext uri="{BB962C8B-B14F-4D97-AF65-F5344CB8AC3E}">
        <p14:creationId xmlns:p14="http://schemas.microsoft.com/office/powerpoint/2010/main" val="286969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43076" y="227014"/>
            <a:ext cx="5495925" cy="534987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Строение загадок: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1" y="990600"/>
            <a:ext cx="9793405" cy="5410200"/>
          </a:xfrm>
        </p:spPr>
        <p:txBody>
          <a:bodyPr>
            <a:normAutofit fontScale="70000" lnSpcReduction="20000"/>
          </a:bodyPr>
          <a:lstStyle/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1) загадка - краткое сообщение из одного предложения</a:t>
            </a:r>
            <a:endParaRPr lang="ru-RU" altLang="ru-RU" sz="3000" b="1" i="1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2) загадка – рассказ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3) загадка – описание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4) загадка – вопрос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5) загадка – задача</a:t>
            </a:r>
          </a:p>
          <a:p>
            <a:pPr marL="609600" indent="-609600">
              <a:lnSpc>
                <a:spcPct val="80000"/>
              </a:lnSpc>
              <a:buNone/>
            </a:pPr>
            <a:endParaRPr lang="ru-RU" altLang="ru-RU" sz="3000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 </a:t>
            </a:r>
            <a:r>
              <a:rPr lang="ru-RU" altLang="ru-RU" sz="3000" b="1" i="1" dirty="0">
                <a:latin typeface="Georgia" panose="02040502050405020303" pitchFamily="18" charset="0"/>
              </a:rPr>
              <a:t>Кто родится с усами?</a:t>
            </a:r>
            <a:r>
              <a:rPr lang="ru-RU" altLang="ru-RU" sz="3000" dirty="0">
                <a:latin typeface="Georgia" panose="02040502050405020303" pitchFamily="18" charset="0"/>
              </a:rPr>
              <a:t> </a:t>
            </a:r>
          </a:p>
          <a:p>
            <a:pPr marL="609600" indent="-609600">
              <a:lnSpc>
                <a:spcPct val="80000"/>
              </a:lnSpc>
              <a:buNone/>
            </a:pPr>
            <a:endParaRPr lang="ru-RU" altLang="ru-RU" sz="3000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b="1" i="1" dirty="0">
                <a:latin typeface="Georgia" panose="02040502050405020303" pitchFamily="18" charset="0"/>
              </a:rPr>
              <a:t>Хвост с узорами, сапоги со шпорами.</a:t>
            </a:r>
            <a:r>
              <a:rPr lang="ru-RU" altLang="ru-RU" sz="3000" dirty="0">
                <a:latin typeface="Georgia" panose="02040502050405020303" pitchFamily="18" charset="0"/>
              </a:rPr>
              <a:t> </a:t>
            </a:r>
          </a:p>
          <a:p>
            <a:pPr marL="609600" indent="-609600">
              <a:lnSpc>
                <a:spcPct val="80000"/>
              </a:lnSpc>
            </a:pPr>
            <a:endParaRPr lang="ru-RU" altLang="ru-RU" sz="3000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 </a:t>
            </a:r>
            <a:r>
              <a:rPr lang="ru-RU" altLang="ru-RU" sz="3000" b="1" i="1" dirty="0">
                <a:latin typeface="Georgia" panose="02040502050405020303" pitchFamily="18" charset="0"/>
              </a:rPr>
              <a:t>Шла девка с гор, несла на себе семь кож, а  как её раздевали, все над ней рыдали.</a:t>
            </a:r>
          </a:p>
          <a:p>
            <a:pPr marL="609600" indent="-609600">
              <a:lnSpc>
                <a:spcPct val="80000"/>
              </a:lnSpc>
            </a:pPr>
            <a:endParaRPr lang="ru-RU" altLang="ru-RU" sz="3000" b="1" i="1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dirty="0">
                <a:latin typeface="Georgia" panose="02040502050405020303" pitchFamily="18" charset="0"/>
              </a:rPr>
              <a:t> </a:t>
            </a:r>
            <a:r>
              <a:rPr lang="ru-RU" altLang="ru-RU" sz="3000" b="1" i="1" dirty="0">
                <a:latin typeface="Georgia" panose="02040502050405020303" pitchFamily="18" charset="0"/>
              </a:rPr>
              <a:t>Сидит в комнате по углам по кошке, напротив каждой кошки – кошка. Сколько всего кошек?</a:t>
            </a:r>
          </a:p>
          <a:p>
            <a:pPr marL="609600" indent="-609600">
              <a:lnSpc>
                <a:spcPct val="80000"/>
              </a:lnSpc>
              <a:buNone/>
            </a:pPr>
            <a:endParaRPr lang="ru-RU" altLang="ru-RU" sz="3000" b="1" i="1" dirty="0">
              <a:latin typeface="Georgia" panose="02040502050405020303" pitchFamily="18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3000" b="1" i="1" dirty="0">
                <a:latin typeface="Georgia" panose="02040502050405020303" pitchFamily="18" charset="0"/>
              </a:rPr>
              <a:t>Стоит Антошка на тонкой ножке.</a:t>
            </a:r>
            <a:r>
              <a:rPr lang="ru-RU" altLang="ru-RU" sz="3000" dirty="0">
                <a:latin typeface="Georgia" panose="02040502050405020303" pitchFamily="18" charset="0"/>
              </a:rPr>
              <a:t> 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altLang="ru-RU" sz="2000" dirty="0"/>
              <a:t>                      </a:t>
            </a:r>
            <a:r>
              <a:rPr lang="ru-RU" altLang="ru-RU" sz="2000" b="1" dirty="0"/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403" y="1450218"/>
            <a:ext cx="3143689" cy="2019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2353452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4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4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4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4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4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4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4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  <p:bldP spid="19458" grpId="2"/>
      <p:bldP spid="19459" grpId="0" build="p"/>
      <p:bldP spid="19459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76" y="745629"/>
            <a:ext cx="6562725" cy="839787"/>
          </a:xfrm>
        </p:spPr>
        <p:txBody>
          <a:bodyPr/>
          <a:lstStyle/>
          <a:p>
            <a:r>
              <a:rPr lang="ru-RU" alt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ТРИ СЕКРЕТА ЗАГАДКИ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altLang="ru-RU" sz="3200" dirty="0">
                <a:latin typeface="Georgia" panose="02040502050405020303" pitchFamily="18" charset="0"/>
              </a:rPr>
              <a:t>предмет, о котором загадывается загадка, не называется;</a:t>
            </a:r>
          </a:p>
          <a:p>
            <a:r>
              <a:rPr lang="ru-RU" altLang="ru-RU" sz="3200" dirty="0">
                <a:latin typeface="Georgia" panose="02040502050405020303" pitchFamily="18" charset="0"/>
              </a:rPr>
              <a:t>говорится о похожем на него предмете;</a:t>
            </a:r>
          </a:p>
          <a:p>
            <a:r>
              <a:rPr lang="ru-RU" altLang="ru-RU" sz="3200" dirty="0">
                <a:latin typeface="Georgia" panose="02040502050405020303" pitchFamily="18" charset="0"/>
              </a:rPr>
              <a:t>называются такие признаки загадываемого предмета, по которым его можно узнать.</a:t>
            </a:r>
          </a:p>
        </p:txBody>
      </p:sp>
    </p:spTree>
    <p:extLst>
      <p:ext uri="{BB962C8B-B14F-4D97-AF65-F5344CB8AC3E}">
        <p14:creationId xmlns:p14="http://schemas.microsoft.com/office/powerpoint/2010/main" val="425116651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762836" y="793253"/>
            <a:ext cx="5525068" cy="5368925"/>
          </a:xfrm>
        </p:spPr>
        <p:txBody>
          <a:bodyPr/>
          <a:lstStyle/>
          <a:p>
            <a:r>
              <a:rPr lang="ru-RU" altLang="ru-RU" sz="5400" dirty="0">
                <a:solidFill>
                  <a:srgbClr val="800000"/>
                </a:solidFill>
                <a:latin typeface="Georgia" panose="02040502050405020303" pitchFamily="18" charset="0"/>
              </a:rPr>
              <a:t>Фольклор- коллективное художественное творчество народа.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866" y="2729551"/>
            <a:ext cx="2044134" cy="3643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79" y="3477715"/>
            <a:ext cx="4322717" cy="314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1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283" y="378450"/>
            <a:ext cx="9757454" cy="6257238"/>
          </a:xfrm>
        </p:spPr>
      </p:pic>
    </p:spTree>
    <p:extLst>
      <p:ext uri="{BB962C8B-B14F-4D97-AF65-F5344CB8AC3E}">
        <p14:creationId xmlns:p14="http://schemas.microsoft.com/office/powerpoint/2010/main" val="33894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План: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/>
            <a:r>
              <a:rPr lang="ru-RU" altLang="ru-RU" sz="2800" dirty="0">
                <a:latin typeface="Georgia" panose="02040502050405020303" pitchFamily="18" charset="0"/>
              </a:rPr>
              <a:t>Понятие детского фольклора.</a:t>
            </a:r>
            <a:r>
              <a:rPr lang="ru-RU" altLang="ru-RU" sz="2800" b="1" dirty="0"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latin typeface="Georgia" panose="02040502050405020303" pitchFamily="18" charset="0"/>
              </a:rPr>
              <a:t>Виды детского фольклора.</a:t>
            </a:r>
          </a:p>
          <a:p>
            <a:pPr marL="609600" indent="-609600"/>
            <a:r>
              <a:rPr lang="ru-RU" altLang="ru-RU" sz="2800" dirty="0">
                <a:latin typeface="Georgia" panose="02040502050405020303" pitchFamily="18" charset="0"/>
              </a:rPr>
              <a:t>«Поэзия пестования» («материнская поэзия»)</a:t>
            </a:r>
          </a:p>
          <a:p>
            <a:pPr marL="609600" indent="-609600"/>
            <a:r>
              <a:rPr lang="ru-RU" altLang="ru-RU" sz="2800" dirty="0">
                <a:latin typeface="Georgia" panose="02040502050405020303" pitchFamily="18" charset="0"/>
              </a:rPr>
              <a:t>Календарный детский фольклор.</a:t>
            </a:r>
          </a:p>
          <a:p>
            <a:pPr marL="609600" indent="-609600"/>
            <a:r>
              <a:rPr lang="ru-RU" altLang="ru-RU" sz="2800" dirty="0">
                <a:latin typeface="Georgia" panose="02040502050405020303" pitchFamily="18" charset="0"/>
              </a:rPr>
              <a:t>Игровой фольклор.</a:t>
            </a:r>
          </a:p>
          <a:p>
            <a:pPr marL="609600" indent="-609600"/>
            <a:r>
              <a:rPr lang="ru-RU" altLang="ru-RU" sz="2800" dirty="0">
                <a:latin typeface="Georgia" panose="02040502050405020303" pitchFamily="18" charset="0"/>
              </a:rPr>
              <a:t>Дидактический фольклор.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6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5403" y="624110"/>
            <a:ext cx="9389209" cy="1280890"/>
          </a:xfrm>
        </p:spPr>
        <p:txBody>
          <a:bodyPr/>
          <a:lstStyle/>
          <a:p>
            <a: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Задание</a:t>
            </a:r>
            <a:r>
              <a:rPr lang="ru-RU" b="1" dirty="0">
                <a:latin typeface="Georgia" panose="02040502050405020303" pitchFamily="18" charset="0"/>
              </a:rPr>
              <a:t/>
            </a:r>
            <a:br>
              <a:rPr lang="ru-RU" b="1" dirty="0">
                <a:latin typeface="Georgia" panose="02040502050405020303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8359" y="1723348"/>
            <a:ext cx="9552982" cy="4191604"/>
          </a:xfrm>
        </p:spPr>
        <p:txBody>
          <a:bodyPr/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ru-RU" alt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. Составьте </a:t>
            </a:r>
            <a:r>
              <a:rPr lang="ru-RU" altLang="ru-RU" sz="2800" dirty="0">
                <a:solidFill>
                  <a:schemeClr val="tx1"/>
                </a:solidFill>
                <a:latin typeface="Georgia" panose="02040502050405020303" pitchFamily="18" charset="0"/>
              </a:rPr>
              <a:t>таблицу «Круг детского чтения» (дополните названия разделов названиями книг с указанием их авторов). </a:t>
            </a:r>
            <a:endParaRPr lang="ru-RU" altLang="ru-RU" sz="28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ru-RU" altLang="ru-RU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1496693" y="3108848"/>
            <a:ext cx="1062662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ru-RU" altLang="ru-RU" sz="24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2. Выполните сопоставительный анализ 2  колыбельных песен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(по  выбору студента). Сравните их тематику и языковые особенности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(фонетические, лексические,  словообразовательные, грамматические).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3. Приведите примеры </a:t>
            </a:r>
            <a:r>
              <a:rPr lang="ru-RU" altLang="ru-RU" sz="2400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пестушек</a:t>
            </a: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.  </a:t>
            </a:r>
            <a:r>
              <a:rPr lang="ru-RU" altLang="ru-RU" sz="2400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потешек</a:t>
            </a: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,  прибауток,  небылиц,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 3" charset="2"/>
              <a:buNone/>
            </a:pP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дразнилок,  </a:t>
            </a:r>
            <a:r>
              <a:rPr lang="ru-RU" altLang="ru-RU" sz="2400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закличек</a:t>
            </a:r>
            <a:r>
              <a:rPr lang="ru-RU" alt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  и приговорок.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02" y="1723348"/>
            <a:ext cx="1622841" cy="138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Самостоятельная работа: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3266" y="1905000"/>
            <a:ext cx="10126188" cy="4409968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1" dirty="0" smtClean="0">
                <a:latin typeface="Georgia" panose="02040502050405020303" pitchFamily="18" charset="0"/>
              </a:rPr>
              <a:t>Подготовить сообщение на следующие вопросы: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Происхождение </a:t>
            </a:r>
            <a:r>
              <a:rPr lang="ru-RU" sz="2400" dirty="0">
                <a:latin typeface="Georgia" panose="02040502050405020303" pitchFamily="18" charset="0"/>
              </a:rPr>
              <a:t>и общая характеристика пословицы как </a:t>
            </a:r>
            <a:r>
              <a:rPr lang="ru-RU" sz="2400" dirty="0" smtClean="0">
                <a:latin typeface="Georgia" panose="02040502050405020303" pitchFamily="18" charset="0"/>
              </a:rPr>
              <a:t>фольклорного </a:t>
            </a:r>
            <a:r>
              <a:rPr lang="ru-RU" sz="2400" dirty="0">
                <a:latin typeface="Georgia" panose="02040502050405020303" pitchFamily="18" charset="0"/>
              </a:rPr>
              <a:t>жанра, отражающего систему нравоучительных норм и представлений «бытового права». </a:t>
            </a:r>
            <a:endParaRPr lang="ru-RU" sz="2400" dirty="0" smtClean="0">
              <a:latin typeface="Georgia" panose="02040502050405020303" pitchFamily="18" charset="0"/>
            </a:endParaRPr>
          </a:p>
          <a:p>
            <a:r>
              <a:rPr lang="ru-RU" sz="2400" dirty="0" smtClean="0">
                <a:latin typeface="Georgia" panose="02040502050405020303" pitchFamily="18" charset="0"/>
              </a:rPr>
              <a:t>Специфические </a:t>
            </a:r>
            <a:r>
              <a:rPr lang="ru-RU" sz="2400" dirty="0">
                <a:latin typeface="Georgia" panose="02040502050405020303" pitchFamily="18" charset="0"/>
              </a:rPr>
              <a:t>признаки </a:t>
            </a:r>
            <a:r>
              <a:rPr lang="ru-RU" sz="2400" dirty="0" smtClean="0">
                <a:latin typeface="Georgia" panose="02040502050405020303" pitchFamily="18" charset="0"/>
              </a:rPr>
              <a:t>пословицы</a:t>
            </a:r>
            <a:r>
              <a:rPr lang="ru-RU" sz="2400" dirty="0">
                <a:latin typeface="Georgia" panose="02040502050405020303" pitchFamily="18" charset="0"/>
              </a:rPr>
              <a:t>: дидактичность, ритмичность, краткость.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61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5880" y="815178"/>
            <a:ext cx="8911687" cy="128089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Литература для детей</a:t>
            </a:r>
            <a:endParaRPr lang="ru-RU" b="1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48" y="2461210"/>
            <a:ext cx="5877745" cy="18195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08" y="1663674"/>
            <a:ext cx="5839640" cy="18004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08" y="3824529"/>
            <a:ext cx="5830114" cy="18290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255" y="4645881"/>
            <a:ext cx="5877745" cy="18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  <a:latin typeface="Georgia" panose="02040502050405020303" pitchFamily="18" charset="0"/>
              </a:rPr>
              <a:t>Основная литература:</a:t>
            </a:r>
            <a:r>
              <a:rPr lang="ru-RU" dirty="0">
                <a:solidFill>
                  <a:schemeClr val="accent1"/>
                </a:solidFill>
                <a:latin typeface="Georgia" panose="02040502050405020303" pitchFamily="18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Georgia" panose="02040502050405020303" pitchFamily="18" charset="0"/>
              </a:rPr>
            </a:br>
            <a:endParaRPr lang="ru-RU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</a:rPr>
              <a:t>1</a:t>
            </a:r>
            <a:r>
              <a:rPr lang="ru-RU" dirty="0">
                <a:latin typeface="Georgia" panose="02040502050405020303" pitchFamily="18" charset="0"/>
              </a:rPr>
              <a:t>. </a:t>
            </a:r>
            <a:r>
              <a:rPr lang="ru-RU" sz="2400" dirty="0">
                <a:latin typeface="Georgia" panose="02040502050405020303" pitchFamily="18" charset="0"/>
              </a:rPr>
              <a:t> Дмитриева, У. М.. Русская детская литература XIX в. [Электронный ресурс] : учебное пособие. - Москва: НГПУ, 2013. - 118 с.: </a:t>
            </a:r>
            <a:r>
              <a:rPr lang="ru-RU" sz="2400" dirty="0" err="1">
                <a:latin typeface="Georgia" panose="02040502050405020303" pitchFamily="18" charset="0"/>
              </a:rPr>
              <a:t>генеалогич.табл</a:t>
            </a:r>
            <a:r>
              <a:rPr lang="ru-RU" sz="2400" dirty="0">
                <a:latin typeface="Georgia" panose="02040502050405020303" pitchFamily="18" charset="0"/>
              </a:rPr>
              <a:t>. - </a:t>
            </a:r>
            <a:r>
              <a:rPr lang="ru-RU" sz="2400" dirty="0" err="1">
                <a:latin typeface="Georgia" panose="02040502050405020303" pitchFamily="18" charset="0"/>
              </a:rPr>
              <a:t>Библиогр</a:t>
            </a:r>
            <a:r>
              <a:rPr lang="ru-RU" sz="2400" dirty="0">
                <a:latin typeface="Georgia" panose="02040502050405020303" pitchFamily="18" charset="0"/>
              </a:rPr>
              <a:t>.: с. 109- 110. - </a:t>
            </a:r>
            <a:r>
              <a:rPr lang="ru-RU" sz="2400" dirty="0" err="1">
                <a:latin typeface="Georgia" panose="02040502050405020303" pitchFamily="18" charset="0"/>
              </a:rPr>
              <a:t>Загл</a:t>
            </a:r>
            <a:r>
              <a:rPr lang="ru-RU" sz="2400" dirty="0">
                <a:latin typeface="Georgia" panose="02040502050405020303" pitchFamily="18" charset="0"/>
              </a:rPr>
              <a:t>. из текста. - Режим доступа: </a:t>
            </a:r>
            <a:r>
              <a:rPr lang="ru-RU" sz="2400" u="sng" dirty="0">
                <a:latin typeface="Georgia" panose="02040502050405020303" pitchFamily="18" charset="0"/>
                <a:hlinkClick r:id="rId2"/>
              </a:rPr>
              <a:t>http://icdlib.nspu.ru/catalog/details/icdlib/644850/</a:t>
            </a:r>
            <a:endParaRPr lang="ru-RU" sz="2400" dirty="0">
              <a:latin typeface="Georgia" panose="02040502050405020303" pitchFamily="18" charset="0"/>
            </a:endParaRPr>
          </a:p>
          <a:p>
            <a:r>
              <a:rPr lang="ru-RU" sz="2400" dirty="0">
                <a:latin typeface="Georgia" panose="02040502050405020303" pitchFamily="18" charset="0"/>
              </a:rPr>
              <a:t>2.  Детская литература. Под ред. Е.О. Путиловой, М. 2013г</a:t>
            </a:r>
          </a:p>
          <a:p>
            <a:r>
              <a:rPr lang="ru-RU" sz="2400" dirty="0">
                <a:latin typeface="Georgia" panose="02040502050405020303" pitchFamily="18" charset="0"/>
              </a:rPr>
              <a:t>3.  Детская литература.  </a:t>
            </a:r>
            <a:r>
              <a:rPr lang="ru-RU" sz="2400" dirty="0" err="1">
                <a:latin typeface="Georgia" panose="02040502050405020303" pitchFamily="18" charset="0"/>
              </a:rPr>
              <a:t>Е.У.Зубарева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uz-Cyrl-UZ" sz="2400" dirty="0">
                <a:latin typeface="Georgia" panose="02040502050405020303" pitchFamily="18" charset="0"/>
              </a:rPr>
              <a:t>М, 2011г</a:t>
            </a:r>
            <a:endParaRPr lang="ru-RU" sz="2400" dirty="0">
              <a:latin typeface="Georgia" panose="02040502050405020303" pitchFamily="18" charset="0"/>
            </a:endParaRPr>
          </a:p>
          <a:p>
            <a:r>
              <a:rPr lang="ru-RU" sz="2400" dirty="0">
                <a:latin typeface="Georgia" panose="02040502050405020303" pitchFamily="18" charset="0"/>
              </a:rPr>
              <a:t>4.  История русской детской литературы </a:t>
            </a:r>
            <a:r>
              <a:rPr lang="uz-Cyrl-UZ" sz="2400" dirty="0">
                <a:latin typeface="Georgia" panose="02040502050405020303" pitchFamily="18" charset="0"/>
              </a:rPr>
              <a:t>. </a:t>
            </a:r>
            <a:r>
              <a:rPr lang="ru-RU" sz="2400" dirty="0" err="1">
                <a:latin typeface="Georgia" panose="02040502050405020303" pitchFamily="18" charset="0"/>
              </a:rPr>
              <a:t>Ф.И.Сетин</a:t>
            </a:r>
            <a:r>
              <a:rPr lang="uz-Cyrl-UZ" sz="2400" dirty="0">
                <a:latin typeface="Georgia" panose="02040502050405020303" pitchFamily="18" charset="0"/>
              </a:rPr>
              <a:t> М, 2014</a:t>
            </a:r>
            <a:endParaRPr lang="ru-RU" sz="2400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44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Дополнительная литература</a:t>
            </a:r>
            <a:endParaRPr lang="ru-RU" b="1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i="1" dirty="0" smtClean="0">
                <a:latin typeface="Georgia" panose="02040502050405020303" pitchFamily="18" charset="0"/>
              </a:rPr>
              <a:t>В</a:t>
            </a:r>
            <a:r>
              <a:rPr lang="ru-RU" sz="2800" i="1" dirty="0">
                <a:latin typeface="Georgia" panose="02040502050405020303" pitchFamily="18" charset="0"/>
              </a:rPr>
              <a:t>. Г. Белинский, </a:t>
            </a:r>
            <a:r>
              <a:rPr lang="ru-RU" sz="2800" dirty="0">
                <a:latin typeface="Georgia" panose="02040502050405020303" pitchFamily="18" charset="0"/>
              </a:rPr>
              <a:t>Н. Г. Чернышевский и Н. А. Добролюбов о детской литературе. М., 1983.</a:t>
            </a:r>
          </a:p>
          <a:p>
            <a:pPr lvl="0"/>
            <a:r>
              <a:rPr lang="ru-RU" sz="2800" i="1" dirty="0" err="1">
                <a:latin typeface="Georgia" panose="02040502050405020303" pitchFamily="18" charset="0"/>
              </a:rPr>
              <a:t>Мотяшов</a:t>
            </a:r>
            <a:r>
              <a:rPr lang="ru-RU" sz="2800" i="1" dirty="0">
                <a:latin typeface="Georgia" panose="02040502050405020303" pitchFamily="18" charset="0"/>
              </a:rPr>
              <a:t> И. П. </a:t>
            </a:r>
            <a:r>
              <a:rPr lang="ru-RU" sz="2800" dirty="0">
                <a:latin typeface="Georgia" panose="02040502050405020303" pitchFamily="18" charset="0"/>
              </a:rPr>
              <a:t>Счастливый труд души: Беседы о детской и юношеской литературе. М. 1988.</a:t>
            </a:r>
          </a:p>
          <a:p>
            <a:pPr lvl="0"/>
            <a:r>
              <a:rPr lang="ru-RU" sz="2800" i="1" dirty="0">
                <a:latin typeface="Georgia" panose="02040502050405020303" pitchFamily="18" charset="0"/>
              </a:rPr>
              <a:t>Полозова Т. Д., Полозова Т. А</a:t>
            </a:r>
            <a:r>
              <a:rPr lang="ru-RU" sz="2800" dirty="0">
                <a:latin typeface="Georgia" panose="02040502050405020303" pitchFamily="18" charset="0"/>
              </a:rPr>
              <a:t>. Всем лучшим во мне я обязан книгам. М., 1990.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76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ru-RU" altLang="ru-RU" sz="2800" b="1" i="1" dirty="0">
                <a:latin typeface="Georgia" panose="02040502050405020303" pitchFamily="18" charset="0"/>
              </a:rPr>
              <a:t>«Детский фольклор представляет специфическую область </a:t>
            </a:r>
            <a:r>
              <a:rPr lang="ru-RU" altLang="ru-RU" sz="2800" b="1" i="1" dirty="0" smtClean="0">
                <a:latin typeface="Georgia" panose="02040502050405020303" pitchFamily="18" charset="0"/>
              </a:rPr>
              <a:t>народного творчества, объединяющую </a:t>
            </a:r>
            <a:r>
              <a:rPr lang="ru-RU" altLang="ru-RU" sz="2800" b="1" i="1" dirty="0">
                <a:latin typeface="Georgia" panose="02040502050405020303" pitchFamily="18" charset="0"/>
              </a:rPr>
              <a:t>мир </a:t>
            </a:r>
            <a:r>
              <a:rPr lang="ru-RU" altLang="ru-RU" sz="2800" b="1" i="1" dirty="0" smtClean="0">
                <a:latin typeface="Georgia" panose="02040502050405020303" pitchFamily="18" charset="0"/>
              </a:rPr>
              <a:t>детей </a:t>
            </a:r>
            <a:r>
              <a:rPr lang="ru-RU" altLang="ru-RU" sz="2800" b="1" i="1" dirty="0">
                <a:latin typeface="Georgia" panose="02040502050405020303" pitchFamily="18" charset="0"/>
              </a:rPr>
              <a:t>и мир взрослых, </a:t>
            </a:r>
            <a:r>
              <a:rPr lang="ru-RU" altLang="ru-RU" sz="2800" b="1" i="1" dirty="0" smtClean="0">
                <a:latin typeface="Georgia" panose="02040502050405020303" pitchFamily="18" charset="0"/>
              </a:rPr>
              <a:t>включающую </a:t>
            </a:r>
            <a:r>
              <a:rPr lang="ru-RU" altLang="ru-RU" sz="2800" b="1" i="1" dirty="0">
                <a:latin typeface="Georgia" panose="02040502050405020303" pitchFamily="18" charset="0"/>
              </a:rPr>
              <a:t>целую систему поэтических и музыкально-поэтических </a:t>
            </a:r>
            <a:r>
              <a:rPr lang="ru-RU" altLang="ru-RU" sz="2800" b="1" i="1" dirty="0" smtClean="0">
                <a:latin typeface="Georgia" panose="02040502050405020303" pitchFamily="18" charset="0"/>
              </a:rPr>
              <a:t>жанров </a:t>
            </a:r>
            <a:r>
              <a:rPr lang="ru-RU" altLang="ru-RU" sz="2800" b="1" i="1" dirty="0">
                <a:latin typeface="Georgia" panose="02040502050405020303" pitchFamily="18" charset="0"/>
              </a:rPr>
              <a:t>фольклора»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altLang="ru-RU" sz="2800" dirty="0" smtClean="0">
                <a:latin typeface="Georgia" panose="02040502050405020303" pitchFamily="18" charset="0"/>
              </a:rPr>
              <a:t>                                                                М.Н. Мельников</a:t>
            </a:r>
            <a:endParaRPr lang="ru-RU" altLang="ru-RU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6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3552" y="404665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Детский фольклор - это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102929" y="1936214"/>
            <a:ext cx="8402334" cy="2849095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Произведения, перешедшие к детям из устного творчества взрослых и сочиненные самими детьми.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92" y="2025454"/>
            <a:ext cx="1610724" cy="2087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313" y="425254"/>
            <a:ext cx="3064087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25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latin typeface="Georgia" panose="02040502050405020303" pitchFamily="18" charset="0"/>
              </a:rPr>
              <a:t>Структура детского фольклора: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3200" dirty="0">
                <a:latin typeface="Georgia" panose="02040502050405020303" pitchFamily="18" charset="0"/>
              </a:rPr>
              <a:t>Произведения УНТ, созданные специально для детей;</a:t>
            </a:r>
          </a:p>
          <a:p>
            <a:r>
              <a:rPr lang="ru-RU" altLang="ru-RU" sz="3200" dirty="0">
                <a:latin typeface="Georgia" panose="02040502050405020303" pitchFamily="18" charset="0"/>
              </a:rPr>
              <a:t> Произведения УНТ, сочиненные самими детьми;</a:t>
            </a:r>
          </a:p>
          <a:p>
            <a:r>
              <a:rPr lang="ru-RU" altLang="ru-RU" sz="3200" dirty="0">
                <a:latin typeface="Georgia" panose="02040502050405020303" pitchFamily="18" charset="0"/>
              </a:rPr>
              <a:t>Произведения, перешедшие из УНТ взрослых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9758877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latin typeface="Georgia" panose="02040502050405020303" pitchFamily="18" charset="0"/>
              </a:rPr>
              <a:t>Литература</a:t>
            </a:r>
            <a:endParaRPr lang="ru-RU" altLang="ru-RU" dirty="0">
              <a:latin typeface="Georgia" panose="02040502050405020303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altLang="ru-RU" sz="2000" dirty="0" err="1">
                <a:latin typeface="Georgia" panose="02040502050405020303" pitchFamily="18" charset="0"/>
              </a:rPr>
              <a:t>П.А.Бессонов</a:t>
            </a:r>
            <a:r>
              <a:rPr lang="ru-RU" altLang="ru-RU" sz="2000" dirty="0">
                <a:latin typeface="Georgia" panose="02040502050405020303" pitchFamily="18" charset="0"/>
              </a:rPr>
              <a:t> «Детские песни»(1868)</a:t>
            </a:r>
          </a:p>
          <a:p>
            <a:r>
              <a:rPr lang="ru-RU" altLang="ru-RU" sz="2000" dirty="0" err="1">
                <a:latin typeface="Georgia" panose="02040502050405020303" pitchFamily="18" charset="0"/>
              </a:rPr>
              <a:t>А.Н.Афанасьев</a:t>
            </a:r>
            <a:r>
              <a:rPr lang="ru-RU" altLang="ru-RU" sz="2000" dirty="0">
                <a:latin typeface="Georgia" panose="02040502050405020303" pitchFamily="18" charset="0"/>
              </a:rPr>
              <a:t> «Русские народные сказки»(1870)</a:t>
            </a:r>
          </a:p>
          <a:p>
            <a:r>
              <a:rPr lang="ru-RU" altLang="ru-RU" sz="2000" dirty="0" err="1">
                <a:latin typeface="Georgia" panose="02040502050405020303" pitchFamily="18" charset="0"/>
              </a:rPr>
              <a:t>Г.С.Виноградов</a:t>
            </a:r>
            <a:r>
              <a:rPr lang="ru-RU" altLang="ru-RU" sz="2000" dirty="0">
                <a:latin typeface="Georgia" panose="02040502050405020303" pitchFamily="18" charset="0"/>
              </a:rPr>
              <a:t> «Детский народный календарь»,</a:t>
            </a:r>
          </a:p>
          <a:p>
            <a:r>
              <a:rPr lang="ru-RU" altLang="ru-RU" sz="2000" dirty="0" err="1" smtClean="0">
                <a:latin typeface="Georgia" panose="02040502050405020303" pitchFamily="18" charset="0"/>
              </a:rPr>
              <a:t>О.Е.Капица</a:t>
            </a:r>
            <a:r>
              <a:rPr lang="ru-RU" altLang="ru-RU" sz="2000" dirty="0" smtClean="0">
                <a:latin typeface="Georgia" panose="02040502050405020303" pitchFamily="18" charset="0"/>
              </a:rPr>
              <a:t> «</a:t>
            </a:r>
            <a:r>
              <a:rPr lang="ru-RU" altLang="ru-RU" sz="2000" dirty="0">
                <a:latin typeface="Georgia" panose="02040502050405020303" pitchFamily="18" charset="0"/>
              </a:rPr>
              <a:t>Детский быт и фольклор</a:t>
            </a:r>
            <a:r>
              <a:rPr lang="ru-RU" altLang="ru-RU" sz="2000" dirty="0" smtClean="0">
                <a:latin typeface="Georgia" panose="02040502050405020303" pitchFamily="18" charset="0"/>
              </a:rPr>
              <a:t>», </a:t>
            </a:r>
            <a:r>
              <a:rPr lang="ru-RU" altLang="ru-RU" sz="2000" dirty="0">
                <a:latin typeface="Georgia" panose="02040502050405020303" pitchFamily="18" charset="0"/>
              </a:rPr>
              <a:t>«Живая вода», «Детский фольклор»,</a:t>
            </a:r>
          </a:p>
          <a:p>
            <a:r>
              <a:rPr lang="ru-RU" altLang="ru-RU" sz="2000" dirty="0" err="1">
                <a:latin typeface="Georgia" panose="02040502050405020303" pitchFamily="18" charset="0"/>
              </a:rPr>
              <a:t>К.И.Чуковский</a:t>
            </a:r>
            <a:r>
              <a:rPr lang="ru-RU" altLang="ru-RU" sz="2000" dirty="0">
                <a:latin typeface="Georgia" panose="02040502050405020303" pitchFamily="18" charset="0"/>
              </a:rPr>
              <a:t> «От двух до пяти»,</a:t>
            </a:r>
          </a:p>
          <a:p>
            <a:r>
              <a:rPr lang="ru-RU" altLang="ru-RU" sz="2000" dirty="0" err="1">
                <a:latin typeface="Georgia" panose="02040502050405020303" pitchFamily="18" charset="0"/>
              </a:rPr>
              <a:t>В.П.Аникин</a:t>
            </a:r>
            <a:r>
              <a:rPr lang="ru-RU" altLang="ru-RU" sz="2000" dirty="0">
                <a:latin typeface="Georgia" panose="02040502050405020303" pitchFamily="18" charset="0"/>
              </a:rPr>
              <a:t> «Русские народные пословицы, поговорки, загадки и детский фольклор», «Мудрость народная. Жизнь человека в русском фольклоре»,</a:t>
            </a:r>
          </a:p>
          <a:p>
            <a:r>
              <a:rPr lang="ru-RU" altLang="ru-RU" sz="2000" dirty="0" err="1">
                <a:latin typeface="Georgia" panose="02040502050405020303" pitchFamily="18" charset="0"/>
              </a:rPr>
              <a:t>М.Н.Мельников</a:t>
            </a:r>
            <a:r>
              <a:rPr lang="ru-RU" altLang="ru-RU" sz="2000" dirty="0">
                <a:latin typeface="Georgia" panose="02040502050405020303" pitchFamily="18" charset="0"/>
              </a:rPr>
              <a:t> «Русский детский фольклор»</a:t>
            </a:r>
          </a:p>
          <a:p>
            <a:pPr>
              <a:buFontTx/>
              <a:buNone/>
            </a:pP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938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52595" y="428604"/>
            <a:ext cx="9743535" cy="6429396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40494" y="607199"/>
            <a:ext cx="250033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Г.С. Виноградов</a:t>
            </a:r>
          </a:p>
        </p:txBody>
      </p:sp>
      <p:sp>
        <p:nvSpPr>
          <p:cNvPr id="19" name="Загнутый угол 18"/>
          <p:cNvSpPr/>
          <p:nvPr/>
        </p:nvSpPr>
        <p:spPr>
          <a:xfrm>
            <a:off x="2024034" y="4143380"/>
            <a:ext cx="3982542" cy="240754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основных разделов детской народной поэзии:</a:t>
            </a:r>
          </a:p>
          <a:p>
            <a:pPr>
              <a:buFontTx/>
              <a:buChar char="-"/>
            </a:pPr>
            <a:r>
              <a:rPr lang="ru-RU" dirty="0"/>
              <a:t> игровой  </a:t>
            </a:r>
          </a:p>
          <a:p>
            <a:pPr>
              <a:buFontTx/>
              <a:buChar char="-"/>
            </a:pPr>
            <a:r>
              <a:rPr lang="ru-RU" dirty="0"/>
              <a:t> потешный</a:t>
            </a:r>
          </a:p>
          <a:p>
            <a:pPr>
              <a:buFontTx/>
              <a:buChar char="-"/>
            </a:pPr>
            <a:r>
              <a:rPr lang="ru-RU" dirty="0"/>
              <a:t> сатирическая лирика</a:t>
            </a:r>
          </a:p>
          <a:p>
            <a:pPr>
              <a:buFontTx/>
              <a:buChar char="-"/>
            </a:pPr>
            <a:r>
              <a:rPr lang="ru-RU" dirty="0"/>
              <a:t> бытовой</a:t>
            </a:r>
          </a:p>
          <a:p>
            <a:pPr>
              <a:buFontTx/>
              <a:buChar char="-"/>
            </a:pPr>
            <a:r>
              <a:rPr lang="ru-RU" dirty="0"/>
              <a:t> календарный</a:t>
            </a:r>
          </a:p>
        </p:txBody>
      </p:sp>
      <p:sp>
        <p:nvSpPr>
          <p:cNvPr id="10" name="Загнутый угол 9"/>
          <p:cNvSpPr/>
          <p:nvPr/>
        </p:nvSpPr>
        <p:spPr>
          <a:xfrm>
            <a:off x="2024033" y="1857364"/>
            <a:ext cx="3982543" cy="214314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Поэзия пестования – особая область фольклора взрослых. Он относил к детскому фольклору только сказки, созданные самими детьми.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1432244" y="3593600"/>
            <a:ext cx="484632" cy="406904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нутый угол 20"/>
          <p:cNvSpPr/>
          <p:nvPr/>
        </p:nvSpPr>
        <p:spPr>
          <a:xfrm>
            <a:off x="6238876" y="4214817"/>
            <a:ext cx="4965936" cy="2336107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endParaRPr lang="ru-RU" dirty="0"/>
          </a:p>
          <a:p>
            <a:pPr marL="268288">
              <a:buFontTx/>
              <a:buChar char="-"/>
            </a:pPr>
            <a:r>
              <a:rPr lang="ru-RU" dirty="0"/>
              <a:t>колыбельные песни или байки</a:t>
            </a:r>
          </a:p>
          <a:p>
            <a:pPr marL="268288" indent="88900">
              <a:buFontTx/>
              <a:buChar char="-"/>
            </a:pPr>
            <a:r>
              <a:rPr lang="ru-RU" dirty="0"/>
              <a:t>произведения, связанные с игровыми действиями</a:t>
            </a:r>
          </a:p>
          <a:p>
            <a:pPr indent="268288"/>
            <a:r>
              <a:rPr lang="ru-RU" dirty="0"/>
              <a:t>- произведения, которые занимают детей словесным содержанием и исполняются независимо от игровых действий</a:t>
            </a:r>
          </a:p>
        </p:txBody>
      </p:sp>
      <p:sp>
        <p:nvSpPr>
          <p:cNvPr id="11" name="Загнутый угол 10"/>
          <p:cNvSpPr/>
          <p:nvPr/>
        </p:nvSpPr>
        <p:spPr>
          <a:xfrm>
            <a:off x="6238875" y="1928802"/>
            <a:ext cx="4692981" cy="214314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dirty="0"/>
              <a:t>Теоретически обосновала деление детского фольклора по возрастной градации детей. К детскому фольклору она относила и материнскую поэзию.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10982837" y="3626644"/>
            <a:ext cx="484632" cy="406904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5851259" y="1307584"/>
            <a:ext cx="484632" cy="4783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35200" y="642918"/>
            <a:ext cx="250033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О.И. Капица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1337876" y="1236146"/>
            <a:ext cx="484632" cy="4783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17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10" grpId="0" animBg="1"/>
      <p:bldP spid="12" grpId="0" animBg="1"/>
      <p:bldP spid="21" grpId="0" animBg="1"/>
      <p:bldP spid="11" grpId="0" animBg="1"/>
      <p:bldP spid="13" grpId="0" animBg="1"/>
      <p:bldP spid="15" grpId="0" animBg="1"/>
      <p:bldP spid="6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5624" y="663972"/>
            <a:ext cx="7675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Виды детского фольклора: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23914" y="1581186"/>
            <a:ext cx="8671965" cy="5072098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«Поэзия пестования» («материнская поэзия»)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колыбельные песни, </a:t>
            </a:r>
            <a:r>
              <a:rPr lang="ru-RU" sz="28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пестушки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ru-RU" sz="28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потешки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прибаутки.</a:t>
            </a:r>
          </a:p>
          <a:p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Календарный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</a:t>
            </a:r>
            <a:r>
              <a:rPr lang="ru-RU" sz="28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заклички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 приговорки.</a:t>
            </a:r>
          </a:p>
          <a:p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Игровой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игровые припевы и приговоры, </a:t>
            </a:r>
            <a:r>
              <a:rPr lang="ru-RU" sz="28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жеребьёвые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сговорки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считалки, дразнилки, поддёвки, скороговорки, перевёртыши.</a:t>
            </a:r>
          </a:p>
          <a:p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Дидактический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скороговорки, загадки. Пословицы и поговорки.</a:t>
            </a:r>
            <a:endParaRPr lang="ru-RU" sz="2800" i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4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0979" y="2357376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Фольклор в </a:t>
            </a:r>
            <a:b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детском </a:t>
            </a:r>
            <a:b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чтении</a:t>
            </a:r>
            <a:endParaRPr lang="ru-RU" b="1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814" y="574195"/>
            <a:ext cx="6077798" cy="2029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682" y="2753049"/>
            <a:ext cx="5992061" cy="2105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814" y="5008114"/>
            <a:ext cx="6163535" cy="1733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920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Легкий дым</Template>
  <TotalTime>86</TotalTime>
  <Words>940</Words>
  <Application>Microsoft Office PowerPoint</Application>
  <PresentationFormat>Широкоэкранный</PresentationFormat>
  <Paragraphs>131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Bookman Old Style</vt:lpstr>
      <vt:lpstr>Calibri</vt:lpstr>
      <vt:lpstr>Century Gothic</vt:lpstr>
      <vt:lpstr>Georgia</vt:lpstr>
      <vt:lpstr>Verdana</vt:lpstr>
      <vt:lpstr>Wingdings</vt:lpstr>
      <vt:lpstr>Wingdings 3</vt:lpstr>
      <vt:lpstr>Легкий дым</vt:lpstr>
      <vt:lpstr>Лекция 3. Фольклор в детской литературе</vt:lpstr>
      <vt:lpstr>План:</vt:lpstr>
      <vt:lpstr>Презентация PowerPoint</vt:lpstr>
      <vt:lpstr>Презентация PowerPoint</vt:lpstr>
      <vt:lpstr>Структура детского фольклора:</vt:lpstr>
      <vt:lpstr>Литература</vt:lpstr>
      <vt:lpstr>Презентация PowerPoint</vt:lpstr>
      <vt:lpstr>Презентация PowerPoint</vt:lpstr>
      <vt:lpstr>Фольклор в  детском  чтении</vt:lpstr>
      <vt:lpstr>Презентация PowerPoint</vt:lpstr>
      <vt:lpstr>Фольклор в  детском  чтении</vt:lpstr>
      <vt:lpstr>Презентация PowerPoint</vt:lpstr>
      <vt:lpstr>Презентация PowerPoint</vt:lpstr>
      <vt:lpstr>Презентация PowerPoint</vt:lpstr>
      <vt:lpstr>Художественное своеобразие загадок:</vt:lpstr>
      <vt:lpstr>Строение загадок:</vt:lpstr>
      <vt:lpstr>ТРИ СЕКРЕТА ЗАГАДКИ</vt:lpstr>
      <vt:lpstr>Фольклор- коллективное художественное творчество народа.</vt:lpstr>
      <vt:lpstr>Презентация PowerPoint</vt:lpstr>
      <vt:lpstr>Задание </vt:lpstr>
      <vt:lpstr>Самостоятельная работа:</vt:lpstr>
      <vt:lpstr>Литература для детей</vt:lpstr>
      <vt:lpstr>Основная литература: </vt:lpstr>
      <vt:lpstr>Дополнительная литература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 2. Фольклор в детской литературе</dc:title>
  <dc:creator>User</dc:creator>
  <cp:lastModifiedBy>User</cp:lastModifiedBy>
  <cp:revision>13</cp:revision>
  <dcterms:created xsi:type="dcterms:W3CDTF">2020-09-12T12:08:33Z</dcterms:created>
  <dcterms:modified xsi:type="dcterms:W3CDTF">2020-11-11T06:06:36Z</dcterms:modified>
</cp:coreProperties>
</file>